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2"/>
  </p:notesMasterIdLst>
  <p:handoutMasterIdLst>
    <p:handoutMasterId r:id="rId53"/>
  </p:handoutMasterIdLst>
  <p:sldIdLst>
    <p:sldId id="329" r:id="rId4"/>
    <p:sldId id="332" r:id="rId5"/>
    <p:sldId id="331" r:id="rId6"/>
    <p:sldId id="356" r:id="rId7"/>
    <p:sldId id="528" r:id="rId8"/>
    <p:sldId id="529" r:id="rId9"/>
    <p:sldId id="530" r:id="rId10"/>
    <p:sldId id="531" r:id="rId11"/>
    <p:sldId id="532" r:id="rId12"/>
    <p:sldId id="533" r:id="rId13"/>
    <p:sldId id="534" r:id="rId14"/>
    <p:sldId id="535" r:id="rId15"/>
    <p:sldId id="536" r:id="rId16"/>
    <p:sldId id="537" r:id="rId17"/>
    <p:sldId id="538" r:id="rId18"/>
    <p:sldId id="539" r:id="rId19"/>
    <p:sldId id="540" r:id="rId20"/>
    <p:sldId id="541" r:id="rId21"/>
    <p:sldId id="577" r:id="rId22"/>
    <p:sldId id="542" r:id="rId23"/>
    <p:sldId id="543" r:id="rId24"/>
    <p:sldId id="544" r:id="rId25"/>
    <p:sldId id="553" r:id="rId26"/>
    <p:sldId id="554" r:id="rId27"/>
    <p:sldId id="545" r:id="rId28"/>
    <p:sldId id="546" r:id="rId29"/>
    <p:sldId id="547" r:id="rId30"/>
    <p:sldId id="548" r:id="rId31"/>
    <p:sldId id="549" r:id="rId32"/>
    <p:sldId id="550" r:id="rId33"/>
    <p:sldId id="555" r:id="rId34"/>
    <p:sldId id="551" r:id="rId35"/>
    <p:sldId id="556" r:id="rId36"/>
    <p:sldId id="557" r:id="rId37"/>
    <p:sldId id="558" r:id="rId38"/>
    <p:sldId id="559" r:id="rId39"/>
    <p:sldId id="560" r:id="rId40"/>
    <p:sldId id="561" r:id="rId41"/>
    <p:sldId id="562" r:id="rId42"/>
    <p:sldId id="563" r:id="rId43"/>
    <p:sldId id="564" r:id="rId44"/>
    <p:sldId id="565" r:id="rId45"/>
    <p:sldId id="566" r:id="rId46"/>
    <p:sldId id="570" r:id="rId47"/>
    <p:sldId id="571" r:id="rId48"/>
    <p:sldId id="572" r:id="rId49"/>
    <p:sldId id="573" r:id="rId50"/>
    <p:sldId id="606" r:id="rId51"/>
  </p:sldIdLst>
  <p:sldSz cx="12192000" cy="6858000"/>
  <p:notesSz cx="6858000" cy="9144000"/>
  <p:custDataLst>
    <p:tags r:id="rId5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68A"/>
    <a:srgbClr val="B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50" d="100"/>
          <a:sy n="50" d="100"/>
        </p:scale>
        <p:origin x="632" y="92"/>
      </p:cViewPr>
      <p:guideLst>
        <p:guide orient="horz" pos="22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9.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notesMaster" Target="notesMasters/notes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1587" y="0"/>
            <a:ext cx="12192000" cy="6858000"/>
          </a:xfrm>
          <a:prstGeom prst="rect">
            <a:avLst/>
          </a:prstGeom>
          <a:noFill/>
          <a:ln w="9525">
            <a:noFill/>
          </a:ln>
        </p:spPr>
      </p:pic>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pic>
        <p:nvPicPr>
          <p:cNvPr id="2050" name="图片 6"/>
          <p:cNvPicPr>
            <a:picLocks noChangeAspect="1"/>
          </p:cNvPicPr>
          <p:nvPr userDrawn="1"/>
        </p:nvPicPr>
        <p:blipFill>
          <a:blip r:embed="rId2"/>
          <a:srcRect l="48514" t="47011" b="-2"/>
          <a:stretch>
            <a:fillRect/>
          </a:stretch>
        </p:blipFill>
        <p:spPr>
          <a:xfrm>
            <a:off x="-26987"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p:transition spd="slow" advTm="3000">
    <p:random/>
  </p:transition>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9.png"/><Relationship Id="rId2" Type="http://schemas.openxmlformats.org/officeDocument/2006/relationships/tags" Target="../tags/tag4.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png"/><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0.png"/><Relationship Id="rId2" Type="http://schemas.openxmlformats.org/officeDocument/2006/relationships/tags" Target="../tags/tag7.xml"/><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4.png"/><Relationship Id="rId1"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0.png"/><Relationship Id="rId3" Type="http://schemas.openxmlformats.org/officeDocument/2006/relationships/tags" Target="../tags/tag8.xml"/><Relationship Id="rId2" Type="http://schemas.openxmlformats.org/officeDocument/2006/relationships/image" Target="../media/image49.png"/><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4.png"/><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2"/>
          <p:cNvGrpSpPr/>
          <p:nvPr/>
        </p:nvGrpSpPr>
        <p:grpSpPr>
          <a:xfrm>
            <a:off x="4097338" y="4797425"/>
            <a:ext cx="3798887" cy="887413"/>
            <a:chOff x="4996875" y="3675432"/>
            <a:chExt cx="2198252" cy="459640"/>
          </a:xfrm>
        </p:grpSpPr>
        <p:sp>
          <p:nvSpPr>
            <p:cNvPr id="4" name="矩形: 圆角 34"/>
            <p:cNvSpPr/>
            <p:nvPr/>
          </p:nvSpPr>
          <p:spPr>
            <a:xfrm>
              <a:off x="5242560" y="3675432"/>
              <a:ext cx="1706882" cy="459640"/>
            </a:xfrm>
            <a:prstGeom prst="roundRect">
              <a:avLst>
                <a:gd name="adj" fmla="val 50000"/>
              </a:avLst>
            </a:prstGeom>
            <a:gradFill flip="none" rotWithShape="1">
              <a:gsLst>
                <a:gs pos="0">
                  <a:srgbClr val="33FFFC"/>
                </a:gs>
                <a:gs pos="70000">
                  <a:srgbClr val="33FFFC">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思源宋体 CN" pitchFamily="18" charset="-122"/>
                <a:ea typeface="思源宋体 CN" pitchFamily="18" charset="-122"/>
                <a:cs typeface="+mn-cs"/>
                <a:sym typeface="思源宋体 CN" pitchFamily="18" charset="-122"/>
              </a:endParaRPr>
            </a:p>
          </p:txBody>
        </p:sp>
        <p:sp>
          <p:nvSpPr>
            <p:cNvPr id="7176" name="文本框 4"/>
            <p:cNvSpPr txBox="1"/>
            <p:nvPr/>
          </p:nvSpPr>
          <p:spPr>
            <a:xfrm>
              <a:off x="4996875" y="3675432"/>
              <a:ext cx="2198252" cy="270357"/>
            </a:xfrm>
            <a:prstGeom prst="rect">
              <a:avLst/>
            </a:prstGeom>
            <a:noFill/>
            <a:ln w="9525">
              <a:noFill/>
            </a:ln>
          </p:spPr>
          <p:txBody>
            <a:bodyPr>
              <a:spAutoFit/>
            </a:bodyPr>
            <a:p>
              <a:pPr algn="ctr" eaLnBrk="1" hangingPunct="1">
                <a:buNone/>
              </a:pPr>
              <a:r>
                <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rPr>
                <a:t>主讲人：</a:t>
              </a:r>
              <a:endPar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endParaRPr>
            </a:p>
          </p:txBody>
        </p:sp>
      </p:grpSp>
      <p:sp>
        <p:nvSpPr>
          <p:cNvPr id="7" name="文本框 6"/>
          <p:cNvSpPr txBox="1"/>
          <p:nvPr/>
        </p:nvSpPr>
        <p:spPr>
          <a:xfrm>
            <a:off x="-336375" y="1772816"/>
            <a:ext cx="12864751" cy="1198880"/>
          </a:xfrm>
          <a:prstGeom prst="rect">
            <a:avLst/>
          </a:prstGeom>
          <a:noFill/>
        </p:spPr>
        <p:txBody>
          <a:bodyPr wrap="square" rtlCol="0">
            <a:spAutoFit/>
          </a:bodyPr>
          <a:lstStyle/>
          <a:p>
            <a:pPr marR="0" algn="ctr" defTabSz="914400" eaLnBrk="1" hangingPunct="1">
              <a:buClrTx/>
              <a:buSzTx/>
              <a:buFontTx/>
              <a:buNone/>
              <a:defRPr/>
            </a:pPr>
            <a:r>
              <a:rPr kumimoji="0" lang="en-US" altLang="zh-CN"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BI</a:t>
            </a:r>
            <a:r>
              <a:rPr kumimoji="0" lang="en-US" altLang="zh-CN" sz="7200" b="1" kern="1200" cap="none" spc="0" normalizeH="0" baseline="0" noProof="0" dirty="0">
                <a:solidFill>
                  <a:srgbClr val="F1D68A"/>
                </a:solidFill>
                <a:latin typeface="微软雅黑" panose="020B0503020204020204" pitchFamily="34" charset="-122"/>
                <a:ea typeface="微软雅黑" panose="020B0503020204020204" pitchFamily="34" charset="-122"/>
                <a:cs typeface="+mn-cs"/>
                <a:sym typeface="思源宋体 CN" pitchFamily="18" charset="-122"/>
              </a:rPr>
              <a:t>M</a:t>
            </a:r>
            <a:r>
              <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技术应用基础教程</a:t>
            </a:r>
            <a:endPar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endParaRPr>
          </a:p>
        </p:txBody>
      </p:sp>
      <p:sp>
        <p:nvSpPr>
          <p:cNvPr id="8" name="文本框 7"/>
          <p:cNvSpPr txBox="1"/>
          <p:nvPr/>
        </p:nvSpPr>
        <p:spPr>
          <a:xfrm>
            <a:off x="1091859" y="3248689"/>
            <a:ext cx="10008282" cy="706755"/>
          </a:xfrm>
          <a:prstGeom prst="rect">
            <a:avLst/>
          </a:prstGeom>
          <a:gradFill flip="none" rotWithShape="1">
            <a:gsLst>
              <a:gs pos="0">
                <a:srgbClr val="2A69DD">
                  <a:alpha val="0"/>
                </a:srgbClr>
              </a:gs>
              <a:gs pos="100000">
                <a:srgbClr val="95B4EE">
                  <a:alpha val="0"/>
                </a:srgbClr>
              </a:gs>
              <a:gs pos="57000">
                <a:schemeClr val="bg1"/>
              </a:gs>
            </a:gsLst>
            <a:lin ang="0" scaled="1"/>
            <a:tileRect/>
          </a:gradFill>
        </p:spPr>
        <p:txBody>
          <a:bodyPr wrap="square" rtlCol="0">
            <a:spAutoFit/>
          </a:bodyPr>
          <a:lstStyle>
            <a:defPPr>
              <a:defRPr lang="zh-CN"/>
            </a:defPPr>
            <a:lvl1pPr algn="ctr">
              <a:defRPr sz="8800">
                <a:ln w="25400">
                  <a:gradFill>
                    <a:gsLst>
                      <a:gs pos="0">
                        <a:schemeClr val="accent1">
                          <a:lumMod val="5000"/>
                          <a:lumOff val="95000"/>
                        </a:schemeClr>
                      </a:gs>
                      <a:gs pos="100000">
                        <a:srgbClr val="00B0F0"/>
                      </a:gs>
                    </a:gsLst>
                    <a:lin ang="5400000" scaled="1"/>
                  </a:gradFill>
                </a:ln>
                <a:gradFill>
                  <a:gsLst>
                    <a:gs pos="88000">
                      <a:srgbClr val="003B68"/>
                    </a:gs>
                    <a:gs pos="27000">
                      <a:srgbClr val="00B0F0"/>
                    </a:gs>
                  </a:gsLst>
                  <a:lin ang="5400000" scaled="1"/>
                </a:gradFill>
                <a:effectLst>
                  <a:outerShdw blurRad="38100" dist="25400" dir="5400000" algn="t" rotWithShape="0">
                    <a:prstClr val="black">
                      <a:alpha val="50000"/>
                    </a:prstClr>
                  </a:outerShdw>
                </a:effectLst>
                <a:latin typeface="方正正大黑_GBK" panose="02000000000000000000" pitchFamily="2" charset="-122"/>
                <a:ea typeface="方正正大黑_GBK" panose="02000000000000000000"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模块</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6</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 </a:t>
            </a: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天花板和楼板</a:t>
            </a: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的创建</a:t>
            </a:r>
            <a:endPar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74395" y="1322705"/>
            <a:ext cx="7236460"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单击“确定”按钮，回到“编辑部件”对话框，可以在该对话框中设置结构层的材质参数。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回到在F1平面视图中，单击“构建”子选项卡中的“天花板”按钮，在“修改｜放置 天花板”选项卡中单击“天花板”面板中的“自动创建天花板”按钮，当光标移到到墙体或房间上时，将自动捕捉到房间边界，呈红色粗亮显示，如图6-7所示。单击即可完成天花板自动创建。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1" name="图片 401" descr="2022-08-05 14 48 53"/>
          <p:cNvPicPr>
            <a:picLocks noChangeAspect="1"/>
          </p:cNvPicPr>
          <p:nvPr/>
        </p:nvPicPr>
        <p:blipFill>
          <a:blip r:embed="rId1"/>
          <a:stretch>
            <a:fillRect/>
          </a:stretch>
        </p:blipFill>
        <p:spPr>
          <a:xfrm>
            <a:off x="8513445" y="1584643"/>
            <a:ext cx="3105150" cy="2889885"/>
          </a:xfrm>
          <a:prstGeom prst="rect">
            <a:avLst/>
          </a:prstGeom>
        </p:spPr>
      </p:pic>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当自动创建天花板后，系统会弹出“警告”提示框。如图6-8所示。其中提示“所创建的图元在视图楼层平面：F1中不可见。这时可能需要检查活动视图及其参数、可见性设置以及所有平面区域及其设置”，说明在当前视图中无法查看到所创建的天花板。”</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2" name="图片 402" descr="2022-08-05 15 04 42"/>
          <p:cNvPicPr>
            <a:picLocks noChangeAspect="1"/>
          </p:cNvPicPr>
          <p:nvPr/>
        </p:nvPicPr>
        <p:blipFill>
          <a:blip r:embed="rId1"/>
          <a:stretch>
            <a:fillRect/>
          </a:stretch>
        </p:blipFill>
        <p:spPr>
          <a:xfrm>
            <a:off x="3820795" y="3689350"/>
            <a:ext cx="4005580" cy="995680"/>
          </a:xfrm>
          <a:prstGeom prst="rect">
            <a:avLst/>
          </a:prstGeom>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默认三维视图，单击“属性”面板中的“剖面框”按钮，再单击并拖曳剖面框上按钮小黑小角图标，剖切建筑物即可查看天花板，也可按住“Shfit+鼠标滚轮”旋转查看天花板三维效果，如图6-9所示。查看完毕，在勾选掉“属性”面板中的“剖面框”即可恢复初始状态。</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3" name="图片 403" descr="2022-08-05 15 13 41"/>
          <p:cNvPicPr>
            <a:picLocks noChangeAspect="1"/>
          </p:cNvPicPr>
          <p:nvPr/>
        </p:nvPicPr>
        <p:blipFill>
          <a:blip r:embed="rId1"/>
          <a:stretch>
            <a:fillRect/>
          </a:stretch>
        </p:blipFill>
        <p:spPr>
          <a:xfrm>
            <a:off x="3900170" y="4117023"/>
            <a:ext cx="3053080" cy="2155825"/>
          </a:xfrm>
          <a:prstGeom prst="rect">
            <a:avLst/>
          </a:prstGeom>
        </p:spPr>
      </p:pic>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6.1.2  天花板编辑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切换至三维视图，在天花板边界附近单击选择天花板，将自动激“修改|天花板”选项卡。如图</a:t>
            </a:r>
            <a:r>
              <a:rPr lang="en-US" altLang="zh-CN" sz="2400" dirty="0">
                <a:solidFill>
                  <a:schemeClr val="bg1"/>
                </a:solidFill>
                <a:latin typeface="微软雅黑" panose="020B0503020204020204" pitchFamily="34" charset="-122"/>
                <a:ea typeface="微软雅黑" panose="020B0503020204020204" pitchFamily="34" charset="-122"/>
              </a:rPr>
              <a:t>6-10</a:t>
            </a:r>
            <a:r>
              <a:rPr lang="zh-CN" altLang="en-US" sz="2400" dirty="0">
                <a:solidFill>
                  <a:schemeClr val="bg1"/>
                </a:solidFill>
                <a:latin typeface="微软雅黑" panose="020B0503020204020204" pitchFamily="34" charset="-122"/>
                <a:ea typeface="微软雅黑" panose="020B0503020204020204" pitchFamily="34" charset="-122"/>
              </a:rPr>
              <a:t>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43" name="图片 343" descr="图片15"/>
          <p:cNvPicPr>
            <a:picLocks noChangeAspect="1"/>
          </p:cNvPicPr>
          <p:nvPr>
            <p:custDataLst>
              <p:tags r:id="rId1"/>
            </p:custDataLst>
          </p:nvPr>
        </p:nvPicPr>
        <p:blipFill>
          <a:blip r:embed="rId2"/>
          <a:stretch>
            <a:fillRect/>
          </a:stretch>
        </p:blipFill>
        <p:spPr>
          <a:xfrm>
            <a:off x="2063750" y="3932555"/>
            <a:ext cx="7266940" cy="1496060"/>
          </a:xfrm>
          <a:prstGeom prst="rect">
            <a:avLst/>
          </a:prstGeom>
        </p:spPr>
      </p:pic>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1.编辑形状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在“修改|天花板”选项卡下“模式”面板中单击“编辑边界”，将激活“修改|天花板&gt;修改”选项卡，如下图6-11所示。视图中的天花板边界将变为可编辑的线段，呈粉红色显示。如下图6-12所示。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5" name="图片 405" descr="2022-08-05 16 02 48"/>
          <p:cNvPicPr>
            <a:picLocks noChangeAspect="1"/>
          </p:cNvPicPr>
          <p:nvPr/>
        </p:nvPicPr>
        <p:blipFill>
          <a:blip r:embed="rId1"/>
          <a:stretch>
            <a:fillRect/>
          </a:stretch>
        </p:blipFill>
        <p:spPr>
          <a:xfrm>
            <a:off x="2000250" y="4338320"/>
            <a:ext cx="5269230" cy="1103630"/>
          </a:xfrm>
          <a:prstGeom prst="rect">
            <a:avLst/>
          </a:prstGeom>
        </p:spPr>
      </p:pic>
      <p:pic>
        <p:nvPicPr>
          <p:cNvPr id="406" name="图片 406" descr="2022-08-05 16 01 22"/>
          <p:cNvPicPr>
            <a:picLocks noChangeAspect="1"/>
          </p:cNvPicPr>
          <p:nvPr/>
        </p:nvPicPr>
        <p:blipFill>
          <a:blip r:embed="rId2"/>
          <a:srcRect l="4342" t="4455" r="3019" b="6211"/>
          <a:stretch>
            <a:fillRect/>
          </a:stretch>
        </p:blipFill>
        <p:spPr>
          <a:xfrm>
            <a:off x="8116253" y="3841115"/>
            <a:ext cx="2232025" cy="2098040"/>
          </a:xfrm>
          <a:prstGeom prst="rect">
            <a:avLst/>
          </a:prstGeom>
        </p:spPr>
      </p:pic>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平面视图，可以在“修改|天花板&gt;修改”选项卡下选择工具对天花板线框进行删除、修改、绘制等操作。也可对天花板进行开洞，如图6-13所示，在视图中原有天花板线框中绘制封闭的洞口轮廓，单击确定即可完成开洞。完成后效果如图6-14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7" name="图片 407" descr="2022-08-05 16 11 13"/>
          <p:cNvPicPr>
            <a:picLocks noChangeAspect="1"/>
          </p:cNvPicPr>
          <p:nvPr/>
        </p:nvPicPr>
        <p:blipFill>
          <a:blip r:embed="rId1"/>
          <a:stretch>
            <a:fillRect/>
          </a:stretch>
        </p:blipFill>
        <p:spPr>
          <a:xfrm>
            <a:off x="1926273" y="3881755"/>
            <a:ext cx="2205355" cy="1957070"/>
          </a:xfrm>
          <a:prstGeom prst="rect">
            <a:avLst/>
          </a:prstGeom>
        </p:spPr>
      </p:pic>
      <p:pic>
        <p:nvPicPr>
          <p:cNvPr id="408" name="图片 408" descr="2022-08-05 16 14 21"/>
          <p:cNvPicPr>
            <a:picLocks noChangeAspect="1"/>
          </p:cNvPicPr>
          <p:nvPr/>
        </p:nvPicPr>
        <p:blipFill>
          <a:blip r:embed="rId2"/>
          <a:stretch>
            <a:fillRect/>
          </a:stretch>
        </p:blipFill>
        <p:spPr>
          <a:xfrm>
            <a:off x="5078095" y="4129088"/>
            <a:ext cx="2663190" cy="1462405"/>
          </a:xfrm>
          <a:prstGeom prst="rect">
            <a:avLst/>
          </a:prstGeom>
        </p:spPr>
      </p:pic>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2.添加天花板灯</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切换至三维视图，打开“插入”选项卡，单击“载入族”（图6-15），打开“载入族”对话框，找到“建筑—照明设备—天花板灯”，如图6-16所示。在天花板灯中选择类型打开，点击“打开”完成载入族。</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10" name="图片 410" descr="2022-08-05 16 20 26"/>
          <p:cNvPicPr>
            <a:picLocks noChangeAspect="1"/>
          </p:cNvPicPr>
          <p:nvPr/>
        </p:nvPicPr>
        <p:blipFill>
          <a:blip r:embed="rId1"/>
          <a:stretch>
            <a:fillRect/>
          </a:stretch>
        </p:blipFill>
        <p:spPr>
          <a:xfrm>
            <a:off x="6344285" y="3729038"/>
            <a:ext cx="5267960" cy="3041015"/>
          </a:xfrm>
          <a:prstGeom prst="rect">
            <a:avLst/>
          </a:prstGeom>
        </p:spPr>
      </p:pic>
      <p:pic>
        <p:nvPicPr>
          <p:cNvPr id="17" name="图片 17" descr="图片6-15"/>
          <p:cNvPicPr>
            <a:picLocks noChangeAspect="1"/>
          </p:cNvPicPr>
          <p:nvPr>
            <p:custDataLst>
              <p:tags r:id="rId2"/>
            </p:custDataLst>
          </p:nvPr>
        </p:nvPicPr>
        <p:blipFill>
          <a:blip r:embed="rId3"/>
          <a:stretch>
            <a:fillRect/>
          </a:stretch>
        </p:blipFill>
        <p:spPr>
          <a:xfrm>
            <a:off x="479425" y="4364990"/>
            <a:ext cx="5420995" cy="1375410"/>
          </a:xfrm>
          <a:prstGeom prst="rect">
            <a:avLst/>
          </a:prstGeom>
        </p:spPr>
      </p:pic>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切换到“建筑”选项卡，在“构建”面板中单击“构件”，在下拉列表中选择“放置构件”，如图6-17所示。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11" name="图片 411" descr="2022-08-05 16 23 00"/>
          <p:cNvPicPr>
            <a:picLocks noChangeAspect="1"/>
          </p:cNvPicPr>
          <p:nvPr/>
        </p:nvPicPr>
        <p:blipFill>
          <a:blip r:embed="rId1"/>
          <a:stretch>
            <a:fillRect/>
          </a:stretch>
        </p:blipFill>
        <p:spPr>
          <a:xfrm>
            <a:off x="4395788" y="3080385"/>
            <a:ext cx="1881505" cy="1690370"/>
          </a:xfrm>
          <a:prstGeom prst="rect">
            <a:avLst/>
          </a:prstGeom>
        </p:spPr>
      </p:pic>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此时，鼠标光标将显示刚才载入的天花板灯，单击即可放置天花板灯。如图6-18所示。如载入多个样式灯具，也可在“属性”选项板选择器中进行选择放置。</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12" name="图片 412" descr="2022-08-05 16 32 02"/>
          <p:cNvPicPr>
            <a:picLocks noChangeAspect="1"/>
          </p:cNvPicPr>
          <p:nvPr/>
        </p:nvPicPr>
        <p:blipFill>
          <a:blip r:embed="rId1"/>
          <a:srcRect l="8135" t="9871" r="5561" b="8673"/>
          <a:stretch>
            <a:fillRect/>
          </a:stretch>
        </p:blipFill>
        <p:spPr>
          <a:xfrm>
            <a:off x="4124325" y="3619500"/>
            <a:ext cx="2517775" cy="1576070"/>
          </a:xfrm>
          <a:prstGeom prst="rect">
            <a:avLst/>
          </a:prstGeom>
        </p:spPr>
      </p:pic>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6.1 </a:t>
            </a:r>
            <a:r>
              <a:rPr lang="zh-CN" sz="3200" b="1" dirty="0">
                <a:solidFill>
                  <a:schemeClr val="bg1"/>
                </a:solidFill>
                <a:latin typeface="微软雅黑" panose="020B0503020204020204" pitchFamily="34" charset="-122"/>
                <a:ea typeface="微软雅黑" panose="020B0503020204020204" pitchFamily="34" charset="-122"/>
              </a:rPr>
              <a:t>天花板的创建</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6.2 </a:t>
            </a:r>
            <a:r>
              <a:rPr lang="zh-CN" altLang="en-US" sz="3200" b="1" dirty="0">
                <a:solidFill>
                  <a:srgbClr val="FFFF00"/>
                </a:solidFill>
                <a:latin typeface="微软雅黑" panose="020B0503020204020204" pitchFamily="34" charset="-122"/>
                <a:ea typeface="微软雅黑" panose="020B0503020204020204" pitchFamily="34" charset="-122"/>
              </a:rPr>
              <a:t>楼板的创建</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6.3 </a:t>
            </a:r>
            <a:r>
              <a:rPr lang="zh-CN" altLang="en-US" sz="3200" b="1" dirty="0">
                <a:solidFill>
                  <a:schemeClr val="bg1"/>
                </a:solidFill>
                <a:latin typeface="微软雅黑" panose="020B0503020204020204" pitchFamily="34" charset="-122"/>
                <a:ea typeface="微软雅黑" panose="020B0503020204020204" pitchFamily="34" charset="-122"/>
              </a:rPr>
              <a:t>常用编辑和视图命令</a:t>
            </a: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6 -</a:t>
            </a:r>
            <a:r>
              <a:rPr lang="zh-CN" sz="3600" b="1" dirty="0">
                <a:solidFill>
                  <a:srgbClr val="BCFFFF"/>
                </a:solidFill>
                <a:latin typeface="Arial" panose="020B0604020202020204" pitchFamily="34" charset="0"/>
                <a:ea typeface="微软雅黑" panose="020B0503020204020204" pitchFamily="34" charset="-122"/>
              </a:rPr>
              <a:t>天花板和楼板</a:t>
            </a:r>
            <a:r>
              <a:rPr lang="zh-CN" sz="3600" b="1" dirty="0">
                <a:solidFill>
                  <a:srgbClr val="BCFFFF"/>
                </a:solidFill>
                <a:latin typeface="Arial" panose="020B0604020202020204" pitchFamily="34" charset="0"/>
                <a:ea typeface="微软雅黑" panose="020B0503020204020204" pitchFamily="34" charset="-122"/>
              </a:rPr>
              <a:t>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6</a:t>
            </a:r>
            <a:r>
              <a:rPr lang="en-US" altLang="zh-CN" sz="3600" b="1" dirty="0">
                <a:solidFill>
                  <a:srgbClr val="BCFFFF"/>
                </a:solidFill>
                <a:latin typeface="Arial" panose="020B0604020202020204" pitchFamily="34" charset="0"/>
                <a:ea typeface="微软雅黑" panose="020B0503020204020204" pitchFamily="34" charset="-122"/>
              </a:rPr>
              <a:t> </a:t>
            </a:r>
            <a:r>
              <a:rPr lang="zh-CN" altLang="en-US" sz="3600" b="1" dirty="0">
                <a:solidFill>
                  <a:srgbClr val="BCFFFF"/>
                </a:solidFill>
                <a:latin typeface="Arial" panose="020B0604020202020204" pitchFamily="34" charset="0"/>
                <a:ea typeface="微软雅黑" panose="020B0503020204020204" pitchFamily="34" charset="-122"/>
              </a:rPr>
              <a:t> 天花板和楼板的创建</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20" name="文本框 19"/>
          <p:cNvSpPr txBox="1"/>
          <p:nvPr/>
        </p:nvSpPr>
        <p:spPr>
          <a:xfrm>
            <a:off x="5048250" y="990600"/>
            <a:ext cx="2095500" cy="825500"/>
          </a:xfrm>
          <a:prstGeom prst="rect">
            <a:avLst/>
          </a:prstGeom>
          <a:noFill/>
          <a:ln w="9525">
            <a:noFill/>
          </a:ln>
        </p:spPr>
        <p:txBody>
          <a:bodyPr>
            <a:spAutoFit/>
          </a:bodyPr>
          <a:p>
            <a:pPr algn="dist" eaLnBrk="1" hangingPunct="1">
              <a:lnSpc>
                <a:spcPct val="150000"/>
              </a:lnSpc>
            </a:pPr>
            <a:r>
              <a:rPr lang="zh-CN" altLang="en-US" sz="3600" b="1" dirty="0">
                <a:solidFill>
                  <a:srgbClr val="F1D68A"/>
                </a:solidFill>
                <a:latin typeface="微软雅黑" panose="020B0503020204020204" pitchFamily="34" charset="-122"/>
                <a:ea typeface="微软雅黑" panose="020B0503020204020204" pitchFamily="34" charset="-122"/>
              </a:rPr>
              <a:t>学习目标</a:t>
            </a:r>
            <a:endParaRPr lang="en-US" altLang="zh-CN" sz="3600" b="1" dirty="0">
              <a:solidFill>
                <a:srgbClr val="F1D68A"/>
              </a:solidFill>
              <a:latin typeface="微软雅黑" panose="020B0503020204020204" pitchFamily="34" charset="-122"/>
              <a:ea typeface="微软雅黑" panose="020B0503020204020204" pitchFamily="34" charset="-122"/>
            </a:endParaRPr>
          </a:p>
        </p:txBody>
      </p:sp>
      <p:sp>
        <p:nvSpPr>
          <p:cNvPr id="9224" name="文本框 19"/>
          <p:cNvSpPr txBox="1"/>
          <p:nvPr/>
        </p:nvSpPr>
        <p:spPr>
          <a:xfrm>
            <a:off x="1524000" y="2310130"/>
            <a:ext cx="8978265" cy="2676525"/>
          </a:xfrm>
          <a:prstGeom prst="rect">
            <a:avLst/>
          </a:prstGeom>
          <a:noFill/>
          <a:ln w="9525">
            <a:noFill/>
          </a:ln>
        </p:spPr>
        <p:txBody>
          <a:bodyPr wrap="square">
            <a:spAutoFit/>
          </a:bodyPr>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（1）掌握天花板的创建与编辑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（2）掌握楼板的创建与编辑。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（3）能够完成天花板和楼板的创建创建与编辑修改。</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（4）具备严谨细致的工作作风和勇于探索的精神。</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6.2  楼板的创建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楼板分为建筑楼板、结构楼板、面楼板和楼板边缘，其中面楼板多用于体量楼层楼板创建，楼板边缘多用于生成住宅外的台阶散水。</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2" name="图片 422" descr="2022-08-05 16 45 32"/>
          <p:cNvPicPr>
            <a:picLocks noChangeAspect="1"/>
          </p:cNvPicPr>
          <p:nvPr/>
        </p:nvPicPr>
        <p:blipFill>
          <a:blip r:embed="rId1"/>
          <a:stretch>
            <a:fillRect/>
          </a:stretch>
        </p:blipFill>
        <p:spPr>
          <a:xfrm>
            <a:off x="3788410" y="3646170"/>
            <a:ext cx="3310890" cy="1981200"/>
          </a:xfrm>
          <a:prstGeom prst="rect">
            <a:avLst/>
          </a:prstGeom>
        </p:spPr>
      </p:pic>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6.2.1  楼板参数设置</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切换至“建筑”主选项卡，单击“构建”子选项卡中的“楼板”按钮，在弹出的下拉列表中单击“楼板：建筑”按钮，在激活的“修改|创建楼层边界”选项卡的“绘制”面板，如图6-28所示。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3" name="图片 423" descr="2022-08-05 16 52 56"/>
          <p:cNvPicPr>
            <a:picLocks noChangeAspect="1"/>
          </p:cNvPicPr>
          <p:nvPr/>
        </p:nvPicPr>
        <p:blipFill>
          <a:blip r:embed="rId1"/>
          <a:stretch>
            <a:fillRect/>
          </a:stretch>
        </p:blipFill>
        <p:spPr>
          <a:xfrm>
            <a:off x="2913698" y="4221798"/>
            <a:ext cx="5273675" cy="888365"/>
          </a:xfrm>
          <a:prstGeom prst="rect">
            <a:avLst/>
          </a:prstGeom>
        </p:spPr>
      </p:pic>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绘制”面板中可以选择楼板的绘制方式，这里以“直线”和“拾取墙”两种方式为例来讲解楼板的绘制方法。使用“直线”方式，可以绘制任意形状的楼板；使用“拾取墙”方式，可以根据已绘制好的墙体快速生成楼板。</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在“绘制”面板中单击“直线”，可以在选项栏设置“链”、“偏移”、“半径”值。如图6-29所示。设置链可以连续绘制，设置偏移量可以生成距离参照线一定偏移量的板边线。</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4" name="图片 424" descr="2022-08-05 17 15 33"/>
          <p:cNvPicPr>
            <a:picLocks noChangeAspect="1"/>
          </p:cNvPicPr>
          <p:nvPr/>
        </p:nvPicPr>
        <p:blipFill>
          <a:blip r:embed="rId1"/>
          <a:stretch>
            <a:fillRect/>
          </a:stretch>
        </p:blipFill>
        <p:spPr>
          <a:xfrm>
            <a:off x="3870960" y="5137785"/>
            <a:ext cx="2678430" cy="281940"/>
          </a:xfrm>
          <a:prstGeom prst="rect">
            <a:avLst/>
          </a:prstGeom>
        </p:spPr>
      </p:pic>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6294755"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顺时针绘制楼板边线时，偏移量为正值，在参照线的外侧；逆时针绘制楼板边线时，偏移量为负值，在参照线的内侧。</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在“属性”选项板可以选择楼板类型、设置标高、偏移量等。如图6-30所示。单击“编辑类型”打开“类型属性”对话框，可以对楼板结构层次、厚度、图形填充、材质和装饰进行参数设置。如图6-31所示。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5" name="图片 425" descr="2022-08-05 16 58 42"/>
          <p:cNvPicPr>
            <a:picLocks noChangeAspect="1"/>
          </p:cNvPicPr>
          <p:nvPr/>
        </p:nvPicPr>
        <p:blipFill>
          <a:blip r:embed="rId1"/>
          <a:srcRect b="24275"/>
          <a:stretch>
            <a:fillRect/>
          </a:stretch>
        </p:blipFill>
        <p:spPr>
          <a:xfrm>
            <a:off x="8044180" y="229235"/>
            <a:ext cx="1634490" cy="3032760"/>
          </a:xfrm>
          <a:prstGeom prst="rect">
            <a:avLst/>
          </a:prstGeom>
        </p:spPr>
      </p:pic>
      <p:pic>
        <p:nvPicPr>
          <p:cNvPr id="426" name="图片 426" descr="2022-08-05 17 25 30"/>
          <p:cNvPicPr>
            <a:picLocks noChangeAspect="1"/>
          </p:cNvPicPr>
          <p:nvPr/>
        </p:nvPicPr>
        <p:blipFill>
          <a:blip r:embed="rId2"/>
          <a:stretch>
            <a:fillRect/>
          </a:stretch>
        </p:blipFill>
        <p:spPr>
          <a:xfrm>
            <a:off x="7310755" y="3380105"/>
            <a:ext cx="4801870" cy="2977515"/>
          </a:xfrm>
          <a:prstGeom prst="rect">
            <a:avLst/>
          </a:prstGeom>
        </p:spPr>
      </p:pic>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6.2.2  楼板绘制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切换到楼层标高F2，将“偏移量”设置为500，采用“直线”或“矩形”方式绘制矩形楼板，标高为F2，绘制时捕捉墙的中心线或轴线，顺时针绘制楼板边界线，如图6-32所示。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7" name="图片 427" descr="2022-08-05 17 33 13"/>
          <p:cNvPicPr>
            <a:picLocks noChangeAspect="1"/>
          </p:cNvPicPr>
          <p:nvPr/>
        </p:nvPicPr>
        <p:blipFill>
          <a:blip r:embed="rId1"/>
          <a:srcRect t="7174"/>
          <a:stretch>
            <a:fillRect/>
          </a:stretch>
        </p:blipFill>
        <p:spPr>
          <a:xfrm>
            <a:off x="3972878" y="3877628"/>
            <a:ext cx="2649855" cy="2004695"/>
          </a:xfrm>
          <a:prstGeom prst="rect">
            <a:avLst/>
          </a:prstGeom>
        </p:spPr>
      </p:pic>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边界线绘制完成后，单击“完成编辑模式”按钮完成绘制，此时会弹出提示框，如图6-33所示。如果单击“是”按钮，则墙顶面附着到此楼板的底部，如图6-34（a）所示，如果单击“否”按钮，则墙顶面不附着到楼板的底部，而是与楼板上表面平齐，如图6-34（b）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9" name="图片 429" descr="2022-08-05 17 36 10"/>
          <p:cNvPicPr>
            <a:picLocks noChangeAspect="1"/>
          </p:cNvPicPr>
          <p:nvPr/>
        </p:nvPicPr>
        <p:blipFill>
          <a:blip r:embed="rId1"/>
          <a:stretch>
            <a:fillRect/>
          </a:stretch>
        </p:blipFill>
        <p:spPr>
          <a:xfrm>
            <a:off x="715963" y="4302443"/>
            <a:ext cx="2619375" cy="1115695"/>
          </a:xfrm>
          <a:prstGeom prst="rect">
            <a:avLst/>
          </a:prstGeom>
        </p:spPr>
      </p:pic>
      <p:pic>
        <p:nvPicPr>
          <p:cNvPr id="430" name="图片 430" descr="2022-08-05 17 38 36"/>
          <p:cNvPicPr>
            <a:picLocks noChangeAspect="1"/>
          </p:cNvPicPr>
          <p:nvPr/>
        </p:nvPicPr>
        <p:blipFill>
          <a:blip r:embed="rId2"/>
          <a:stretch>
            <a:fillRect/>
          </a:stretch>
        </p:blipFill>
        <p:spPr>
          <a:xfrm>
            <a:off x="4269423" y="4302760"/>
            <a:ext cx="1958975" cy="1818640"/>
          </a:xfrm>
          <a:prstGeom prst="rect">
            <a:avLst/>
          </a:prstGeom>
        </p:spPr>
      </p:pic>
      <p:pic>
        <p:nvPicPr>
          <p:cNvPr id="431" name="图片 431" descr="2022-08-05 17 37 54"/>
          <p:cNvPicPr>
            <a:picLocks noChangeAspect="1"/>
          </p:cNvPicPr>
          <p:nvPr/>
        </p:nvPicPr>
        <p:blipFill>
          <a:blip r:embed="rId3"/>
          <a:stretch>
            <a:fillRect/>
          </a:stretch>
        </p:blipFill>
        <p:spPr>
          <a:xfrm>
            <a:off x="7075488" y="4322128"/>
            <a:ext cx="1956435" cy="1798955"/>
          </a:xfrm>
          <a:prstGeom prst="rect">
            <a:avLst/>
          </a:prstGeom>
        </p:spPr>
      </p:pic>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6.2.3  楼板的编辑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创建完成的楼板可以进行编辑修改。单击楼板边沿选中楼板，激活“修改|楼板”选项卡，如图6-35所示。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32" name="图片 432" descr="2022-08-05 19 56 16(1)"/>
          <p:cNvPicPr>
            <a:picLocks noChangeAspect="1"/>
          </p:cNvPicPr>
          <p:nvPr/>
        </p:nvPicPr>
        <p:blipFill>
          <a:blip r:embed="rId1"/>
          <a:stretch>
            <a:fillRect/>
          </a:stretch>
        </p:blipFill>
        <p:spPr>
          <a:xfrm>
            <a:off x="3161030" y="3822065"/>
            <a:ext cx="5265420" cy="986790"/>
          </a:xfrm>
          <a:prstGeom prst="rect">
            <a:avLst/>
          </a:prstGeom>
        </p:spPr>
      </p:pic>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1.形状编辑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编辑边界”按钮，激活“修改|楼板&gt;编辑边界”选项卡，如图6-36所示。此时选中楼板进入编辑楼板轮廓草图模式。对楼板轮廓进行编辑修改，一般在二维视图平面进行。如图6-37所示。可以对轮廓草图进行删除、添加、绘制等修改操作，操作方法与前述天花板相同。</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33" name="图片 433" descr="2022-08-05 20 03 22"/>
          <p:cNvPicPr>
            <a:picLocks noChangeAspect="1"/>
          </p:cNvPicPr>
          <p:nvPr/>
        </p:nvPicPr>
        <p:blipFill>
          <a:blip r:embed="rId1"/>
          <a:stretch>
            <a:fillRect/>
          </a:stretch>
        </p:blipFill>
        <p:spPr>
          <a:xfrm>
            <a:off x="3693795" y="5118735"/>
            <a:ext cx="3771900" cy="943610"/>
          </a:xfrm>
          <a:prstGeom prst="rect">
            <a:avLst/>
          </a:prstGeom>
        </p:spPr>
      </p:pic>
      <p:pic>
        <p:nvPicPr>
          <p:cNvPr id="434" name="图片 434" descr="2022-08-05 20 02 01"/>
          <p:cNvPicPr>
            <a:picLocks noChangeAspect="1"/>
          </p:cNvPicPr>
          <p:nvPr/>
        </p:nvPicPr>
        <p:blipFill>
          <a:blip r:embed="rId2"/>
          <a:srcRect l="3085" t="5239" r="2561" b="5993"/>
          <a:stretch>
            <a:fillRect/>
          </a:stretch>
        </p:blipFill>
        <p:spPr>
          <a:xfrm>
            <a:off x="8085455" y="4811395"/>
            <a:ext cx="2058670" cy="1344930"/>
          </a:xfrm>
          <a:prstGeom prst="rect">
            <a:avLst/>
          </a:prstGeom>
        </p:spPr>
      </p:pic>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96938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2.添加坡度</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除了可以编辑楼板边界形状外，还可以通过“形状编辑”面板编辑楼板的形状，同样可绘制出斜楼板。选中楼板，激活“修改|楼板”选项卡，单击“修改子图元”按钮后进入编辑状态，单击视图中的右上方的方形绿点，出现“0”文本框，单击“0”文本框可设置楼板边界点的偏移高度，比如输入“600”（图6-38），则该楼板的此点将向上抬升600 mm。如图6-39所示。操作完成按“Esc”键可退出命令。</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35" name="图片 435" descr="2022-08-05 20 15 33"/>
          <p:cNvPicPr>
            <a:picLocks noChangeAspect="1"/>
          </p:cNvPicPr>
          <p:nvPr/>
        </p:nvPicPr>
        <p:blipFill>
          <a:blip r:embed="rId1"/>
          <a:stretch>
            <a:fillRect/>
          </a:stretch>
        </p:blipFill>
        <p:spPr>
          <a:xfrm>
            <a:off x="2805430" y="5292090"/>
            <a:ext cx="1828800" cy="1295400"/>
          </a:xfrm>
          <a:prstGeom prst="rect">
            <a:avLst/>
          </a:prstGeom>
        </p:spPr>
      </p:pic>
      <p:pic>
        <p:nvPicPr>
          <p:cNvPr id="436" name="图片 436" descr="2022-08-05 20 16 41"/>
          <p:cNvPicPr>
            <a:picLocks noChangeAspect="1"/>
          </p:cNvPicPr>
          <p:nvPr/>
        </p:nvPicPr>
        <p:blipFill>
          <a:blip r:embed="rId2"/>
          <a:stretch>
            <a:fillRect/>
          </a:stretch>
        </p:blipFill>
        <p:spPr>
          <a:xfrm>
            <a:off x="5773420" y="5042218"/>
            <a:ext cx="1774190" cy="1544955"/>
          </a:xfrm>
          <a:prstGeom prst="rect">
            <a:avLst/>
          </a:prstGeom>
        </p:spPr>
      </p:pic>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96938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3.楼板开洞</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楼板开洞有多种方法，可以选中楼板使用“编辑边界”按钮，通过添加内部边界的方法开洞，其操作方法与前节天花板开洞相同。也使用专门的开洞命令进行开洞。</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切换到“建筑”主选项卡的“洞口”子选项卡中，有多种开洞方式，如“按面”“竖井”“墙”“垂直”和“老虎窗”等方式，针对不同的开洞主体选择不同的开洞方式。如图6-40所示。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37" name="图片 437" descr="2022-08-05 20 28 45"/>
          <p:cNvPicPr>
            <a:picLocks noChangeAspect="1"/>
          </p:cNvPicPr>
          <p:nvPr/>
        </p:nvPicPr>
        <p:blipFill>
          <a:blip r:embed="rId1"/>
          <a:stretch>
            <a:fillRect/>
          </a:stretch>
        </p:blipFill>
        <p:spPr>
          <a:xfrm>
            <a:off x="2249805" y="5589588"/>
            <a:ext cx="1616710" cy="878205"/>
          </a:xfrm>
          <a:prstGeom prst="rect">
            <a:avLst/>
          </a:prstGeom>
        </p:spPr>
      </p:pic>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6.1 </a:t>
            </a:r>
            <a:r>
              <a:rPr lang="zh-CN" sz="3200" b="1" dirty="0">
                <a:solidFill>
                  <a:srgbClr val="FFFF00"/>
                </a:solidFill>
                <a:latin typeface="微软雅黑" panose="020B0503020204020204" pitchFamily="34" charset="-122"/>
                <a:ea typeface="微软雅黑" panose="020B0503020204020204" pitchFamily="34" charset="-122"/>
              </a:rPr>
              <a:t>天花板的创建</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6.2 </a:t>
            </a:r>
            <a:r>
              <a:rPr lang="zh-CN" altLang="en-US" sz="3200" b="1" dirty="0">
                <a:solidFill>
                  <a:schemeClr val="bg1"/>
                </a:solidFill>
                <a:latin typeface="微软雅黑" panose="020B0503020204020204" pitchFamily="34" charset="-122"/>
                <a:ea typeface="微软雅黑" panose="020B0503020204020204" pitchFamily="34" charset="-122"/>
              </a:rPr>
              <a:t>楼板的创建</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6.3 </a:t>
            </a:r>
            <a:r>
              <a:rPr lang="zh-CN" altLang="en-US" sz="3200" b="1" dirty="0">
                <a:solidFill>
                  <a:schemeClr val="bg1"/>
                </a:solidFill>
                <a:latin typeface="微软雅黑" panose="020B0503020204020204" pitchFamily="34" charset="-122"/>
                <a:ea typeface="微软雅黑" panose="020B0503020204020204" pitchFamily="34" charset="-122"/>
              </a:rPr>
              <a:t>常用编辑和视图命令</a:t>
            </a: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6 -</a:t>
            </a:r>
            <a:r>
              <a:rPr lang="zh-CN" sz="3600" b="1" dirty="0">
                <a:solidFill>
                  <a:srgbClr val="BCFFFF"/>
                </a:solidFill>
                <a:latin typeface="Arial" panose="020B0604020202020204" pitchFamily="34" charset="0"/>
                <a:ea typeface="微软雅黑" panose="020B0503020204020204" pitchFamily="34" charset="-122"/>
              </a:rPr>
              <a:t>天花板和楼板</a:t>
            </a:r>
            <a:r>
              <a:rPr lang="zh-CN" sz="3600" b="1" dirty="0">
                <a:solidFill>
                  <a:srgbClr val="BCFFFF"/>
                </a:solidFill>
                <a:latin typeface="Arial" panose="020B0604020202020204" pitchFamily="34" charset="0"/>
                <a:ea typeface="微软雅黑" panose="020B0503020204020204" pitchFamily="34" charset="-122"/>
              </a:rPr>
              <a:t>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6.2 </a:t>
            </a:r>
            <a:r>
              <a:rPr lang="zh-CN" altLang="en-US" sz="3600" b="1" dirty="0">
                <a:solidFill>
                  <a:srgbClr val="BCFFFF"/>
                </a:solidFill>
                <a:latin typeface="Arial" panose="020B0604020202020204" pitchFamily="34" charset="0"/>
                <a:ea typeface="微软雅黑" panose="020B0503020204020204" pitchFamily="34" charset="-122"/>
              </a:rPr>
              <a:t>楼板</a:t>
            </a:r>
            <a:r>
              <a:rPr lang="zh-CN" altLang="en-US" sz="3600" b="1" dirty="0">
                <a:solidFill>
                  <a:srgbClr val="BCFFFF"/>
                </a:solidFill>
                <a:latin typeface="Arial" panose="020B0604020202020204" pitchFamily="34" charset="0"/>
                <a:ea typeface="微软雅黑" panose="020B0503020204020204" pitchFamily="34" charset="-122"/>
              </a:rPr>
              <a:t>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74078" y="131254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切换到平面视图，单击启动“竖井”开洞命令，在需要开洞处绘制封闭洞口轮廓，单击“完成编辑模式”绿色对勾即可实现楼板开洞。如图6-41所示。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38" name="图片 438" descr="2022-08-05 20 31 15"/>
          <p:cNvPicPr>
            <a:picLocks noChangeAspect="1"/>
          </p:cNvPicPr>
          <p:nvPr/>
        </p:nvPicPr>
        <p:blipFill>
          <a:blip r:embed="rId1"/>
          <a:stretch>
            <a:fillRect/>
          </a:stretch>
        </p:blipFill>
        <p:spPr>
          <a:xfrm>
            <a:off x="4534218" y="3365500"/>
            <a:ext cx="1721485" cy="1568450"/>
          </a:xfrm>
          <a:prstGeom prst="rect">
            <a:avLst/>
          </a:prstGeom>
        </p:spPr>
      </p:pic>
    </p:spTree>
  </p:cSld>
  <p:clrMapOvr>
    <a:masterClrMapping/>
  </p:clrMapOvr>
  <p:transition spd="slow" advTm="300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46393"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6.1 </a:t>
            </a:r>
            <a:r>
              <a:rPr lang="zh-CN" sz="3200" b="1" dirty="0">
                <a:solidFill>
                  <a:schemeClr val="bg1"/>
                </a:solidFill>
                <a:latin typeface="微软雅黑" panose="020B0503020204020204" pitchFamily="34" charset="-122"/>
                <a:ea typeface="微软雅黑" panose="020B0503020204020204" pitchFamily="34" charset="-122"/>
              </a:rPr>
              <a:t>天花板的创建</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6.2 </a:t>
            </a:r>
            <a:r>
              <a:rPr lang="zh-CN" altLang="en-US" sz="3200" b="1" dirty="0">
                <a:solidFill>
                  <a:schemeClr val="bg1"/>
                </a:solidFill>
                <a:latin typeface="微软雅黑" panose="020B0503020204020204" pitchFamily="34" charset="-122"/>
                <a:ea typeface="微软雅黑" panose="020B0503020204020204" pitchFamily="34" charset="-122"/>
              </a:rPr>
              <a:t>楼板的创建</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6.3 </a:t>
            </a:r>
            <a:r>
              <a:rPr lang="zh-CN" altLang="en-US" sz="3200" b="1" dirty="0">
                <a:solidFill>
                  <a:srgbClr val="FFFF00"/>
                </a:solidFill>
                <a:latin typeface="微软雅黑" panose="020B0503020204020204" pitchFamily="34" charset="-122"/>
                <a:ea typeface="微软雅黑" panose="020B0503020204020204" pitchFamily="34" charset="-122"/>
              </a:rPr>
              <a:t>常用编辑和视图命令</a:t>
            </a:r>
            <a:r>
              <a:rPr lang="en-US" altLang="zh-CN" sz="3200" b="1" dirty="0">
                <a:solidFill>
                  <a:srgbClr val="FFFF00"/>
                </a:solidFill>
                <a:latin typeface="微软雅黑" panose="020B0503020204020204" pitchFamily="34" charset="-122"/>
                <a:ea typeface="微软雅黑" panose="020B0503020204020204" pitchFamily="34" charset="-122"/>
              </a:rPr>
              <a:t> </a:t>
            </a:r>
            <a:endParaRPr lang="en-US" altLang="zh-CN" sz="3200" b="1" dirty="0">
              <a:solidFill>
                <a:srgbClr val="FFFF00"/>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6 -</a:t>
            </a:r>
            <a:r>
              <a:rPr lang="zh-CN" sz="3600" b="1" dirty="0">
                <a:solidFill>
                  <a:srgbClr val="BCFFFF"/>
                </a:solidFill>
                <a:latin typeface="Arial" panose="020B0604020202020204" pitchFamily="34" charset="0"/>
                <a:ea typeface="微软雅黑" panose="020B0503020204020204" pitchFamily="34" charset="-122"/>
              </a:rPr>
              <a:t>天花板和楼板</a:t>
            </a:r>
            <a:r>
              <a:rPr lang="zh-CN" sz="3600" b="1" dirty="0">
                <a:solidFill>
                  <a:srgbClr val="BCFFFF"/>
                </a:solidFill>
                <a:latin typeface="Arial" panose="020B0604020202020204" pitchFamily="34" charset="0"/>
                <a:ea typeface="微软雅黑" panose="020B0503020204020204" pitchFamily="34" charset="-122"/>
              </a:rPr>
              <a:t>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6.3  常用编辑和视图命令</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1.复制命令</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Revit 2020中的复制功能有两种。一种是通过“修改”面板中的“复制”按钮。比如单击柱，将激活“修改|柱”选项卡，如图所示，在“修改”面板单击“复制”按钮，可将同一视图中的单个或多个图元或构件，从一处复制到另一处，即在另一处新生成一个一模一样的，原图保持不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46" name="图片 446" descr="2022-08-08 11 48 33"/>
          <p:cNvPicPr>
            <a:picLocks noChangeAspect="1"/>
          </p:cNvPicPr>
          <p:nvPr/>
        </p:nvPicPr>
        <p:blipFill>
          <a:blip r:embed="rId1"/>
          <a:stretch>
            <a:fillRect/>
          </a:stretch>
        </p:blipFill>
        <p:spPr>
          <a:xfrm>
            <a:off x="3285490" y="5055553"/>
            <a:ext cx="5270500" cy="1031875"/>
          </a:xfrm>
          <a:prstGeom prst="rect">
            <a:avLst/>
          </a:prstGeom>
        </p:spPr>
      </p:pic>
    </p:spTree>
  </p:cSld>
  <p:clrMapOvr>
    <a:masterClrMapping/>
  </p:clrMapOvr>
  <p:transition spd="slow" advTm="300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另一种方式是通过“修改”主选项卡的“剪贴板”子选项卡中的“复制到剪贴板”按钮实现。如图6-53所示，比如选中多个构件，在“修改|选择多个”选项卡下“剪贴板”面板中选择“复制到剪贴板”按钮，即在本视图或项目中选中单个或多个柱构件复制到剪贴板中，此时，“粘贴”将由灰显不可用状态转为可有状态，单击“从剪贴板粘贴”按钮，可将复制的单个或多个构件粘贴到其他视图或项目中，实现图元的传递。如图6-54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48" name="图片 448" descr="2022-08-08 12 11 12"/>
          <p:cNvPicPr>
            <a:picLocks noChangeAspect="1"/>
          </p:cNvPicPr>
          <p:nvPr/>
        </p:nvPicPr>
        <p:blipFill>
          <a:blip r:embed="rId1"/>
          <a:stretch>
            <a:fillRect/>
          </a:stretch>
        </p:blipFill>
        <p:spPr>
          <a:xfrm>
            <a:off x="9325610" y="4291648"/>
            <a:ext cx="1506220" cy="2267585"/>
          </a:xfrm>
          <a:prstGeom prst="rect">
            <a:avLst/>
          </a:prstGeom>
        </p:spPr>
      </p:pic>
      <p:pic>
        <p:nvPicPr>
          <p:cNvPr id="344" name="图片 344" descr="图片16"/>
          <p:cNvPicPr>
            <a:picLocks noChangeAspect="1"/>
          </p:cNvPicPr>
          <p:nvPr>
            <p:custDataLst>
              <p:tags r:id="rId2"/>
            </p:custDataLst>
          </p:nvPr>
        </p:nvPicPr>
        <p:blipFill>
          <a:blip r:embed="rId3"/>
          <a:stretch>
            <a:fillRect/>
          </a:stretch>
        </p:blipFill>
        <p:spPr>
          <a:xfrm>
            <a:off x="1847215" y="5012690"/>
            <a:ext cx="5791835" cy="1266825"/>
          </a:xfrm>
          <a:prstGeom prst="rect">
            <a:avLst/>
          </a:prstGeom>
        </p:spPr>
      </p:pic>
    </p:spTree>
  </p:cSld>
  <p:clrMapOvr>
    <a:masterClrMapping/>
  </p:clrMapOvr>
  <p:transition spd="slow" advTm="3000">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2.过滤器</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一个建筑模型的构件是非常多的，有些构件在建筑内部，很难有普通的方法选择上，这时我们可以用过滤器命令，即选择一批构件然后通过过滤得到所需的构件。过滤器是按构件类别快速选择一类或几类构件最方便、快捷的方法。</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框选一批构件，在“修改|选择多个”选项卡下“选择”面板上单击“过滤器”按钮，即可打开“过滤器”对话框。如图6-55所示。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49" name="图片 449" descr="2022-08-08 17 06 54(1)"/>
          <p:cNvPicPr>
            <a:picLocks noChangeAspect="1"/>
          </p:cNvPicPr>
          <p:nvPr/>
        </p:nvPicPr>
        <p:blipFill>
          <a:blip r:embed="rId1"/>
          <a:stretch>
            <a:fillRect/>
          </a:stretch>
        </p:blipFill>
        <p:spPr>
          <a:xfrm>
            <a:off x="3907473" y="5038090"/>
            <a:ext cx="3538855" cy="1047750"/>
          </a:xfrm>
          <a:prstGeom prst="rect">
            <a:avLst/>
          </a:prstGeom>
        </p:spPr>
      </p:pic>
    </p:spTree>
  </p:cSld>
  <p:clrMapOvr>
    <a:masterClrMapping/>
  </p:clrMapOvr>
  <p:transition spd="slow" advTm="3000">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过滤选择集时，若类别很多，但需要选择的很少，则可以先单击“放弃全部”按钮，再选中“墙”等需要的类别，如图6-56所示；当需要选择的很多，但不需要选择的相对较少时，可以先单击“选择全部”按钮，再取消选中不需要的类别，以提高选择效率。</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50" name="图片 450" descr="2022-08-08 17 13 50"/>
          <p:cNvPicPr>
            <a:picLocks noChangeAspect="1"/>
          </p:cNvPicPr>
          <p:nvPr/>
        </p:nvPicPr>
        <p:blipFill>
          <a:blip r:embed="rId1"/>
          <a:stretch>
            <a:fillRect/>
          </a:stretch>
        </p:blipFill>
        <p:spPr>
          <a:xfrm>
            <a:off x="3908743" y="3776980"/>
            <a:ext cx="2991485" cy="2595880"/>
          </a:xfrm>
          <a:prstGeom prst="rect">
            <a:avLst/>
          </a:prstGeom>
        </p:spPr>
      </p:pic>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507746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3.视图范围</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项目建模过程中，可能会出现因视图范围设置不合理而导致放置的某个构件在该层看不到的情况（但是在三维视图中可以看到），比如前述章节讲到梁在F2楼层平面绘制完成但在F1平面看不见，天花板在F1楼层平面绘制完成在F1楼层无法显示等情况。这里可以应用有两种方法对视图范围进行设置。</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一种方法是平面视图状态下，在“属性”选项板中设置“基线”的底部标高或顶部标高，如图6-57所示。第二种方法是在“属性”选项板中单击“视图范围”右侧的“编辑”按钮，弹出“视图范围”对话框，在对话框中可设置剖切面的相对标高及顶部底部偏移量。如图6-58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451" name="图片 451" descr="2022-08-08 17 31 57(1)"/>
          <p:cNvPicPr>
            <a:picLocks noChangeAspect="1"/>
          </p:cNvPicPr>
          <p:nvPr/>
        </p:nvPicPr>
        <p:blipFill>
          <a:blip r:embed="rId1"/>
          <a:stretch>
            <a:fillRect/>
          </a:stretch>
        </p:blipFill>
        <p:spPr>
          <a:xfrm>
            <a:off x="2731770" y="2300605"/>
            <a:ext cx="1684020" cy="3696970"/>
          </a:xfrm>
          <a:prstGeom prst="rect">
            <a:avLst/>
          </a:prstGeom>
        </p:spPr>
      </p:pic>
      <p:pic>
        <p:nvPicPr>
          <p:cNvPr id="65" name="图片 65" descr="2022-08-08 17 35 19"/>
          <p:cNvPicPr>
            <a:picLocks noChangeAspect="1"/>
          </p:cNvPicPr>
          <p:nvPr/>
        </p:nvPicPr>
        <p:blipFill>
          <a:blip r:embed="rId2"/>
          <a:stretch>
            <a:fillRect/>
          </a:stretch>
        </p:blipFill>
        <p:spPr>
          <a:xfrm>
            <a:off x="5578475" y="2632710"/>
            <a:ext cx="4380230" cy="3237865"/>
          </a:xfrm>
          <a:prstGeom prst="rect">
            <a:avLst/>
          </a:prstGeom>
        </p:spPr>
      </p:pic>
    </p:spTree>
  </p:cSld>
  <p:clrMapOvr>
    <a:masterClrMapping/>
  </p:clrMapOvr>
  <p:transition spd="slow" advTm="300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4.可见性与隐藏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模型中构件有很多，有些构件可能会被其他构件遮挡，为方便观察或修改，可使用“临时隐藏/隔离”功能可快速临时隐藏或隔离出某些构件，“临时隐藏/隔离”在状态栏中，如下图6-59所示。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6" name="图片 66" descr="2022-08-08 19 43 03"/>
          <p:cNvPicPr>
            <a:picLocks noChangeAspect="1"/>
          </p:cNvPicPr>
          <p:nvPr/>
        </p:nvPicPr>
        <p:blipFill>
          <a:blip r:embed="rId1"/>
          <a:stretch>
            <a:fillRect/>
          </a:stretch>
        </p:blipFill>
        <p:spPr>
          <a:xfrm>
            <a:off x="3624580" y="4428490"/>
            <a:ext cx="3618230" cy="1214120"/>
          </a:xfrm>
          <a:prstGeom prst="rect">
            <a:avLst/>
          </a:prstGeom>
        </p:spPr>
      </p:pic>
    </p:spTree>
  </p:cSld>
  <p:clrMapOvr>
    <a:masterClrMapping/>
  </p:clrMapOvr>
  <p:transition spd="slow" advTm="3000">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另一种方法调用“可见性/图形”命令。使用“可见性/图形”功能可以控制所有图元在各个视图中的可见性，主要用于控制某一类别的所有图元的可见性。切换至视图选项卡，在“图形”面板找到“可见性/图形”按钮（快捷键是VV），如图6-60所示。单击“可见性/图形”打开“三维视图：（3D）的可见性/图形替换”对话框，如图6-61所示，若只选中“楼板”类别，则该视图中只显示楼板。</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8" name="图片 68" descr="2022-08-08 19 59 48(1)"/>
          <p:cNvPicPr>
            <a:picLocks noChangeAspect="1"/>
          </p:cNvPicPr>
          <p:nvPr/>
        </p:nvPicPr>
        <p:blipFill>
          <a:blip r:embed="rId1"/>
          <a:srcRect r="1448"/>
          <a:stretch>
            <a:fillRect/>
          </a:stretch>
        </p:blipFill>
        <p:spPr>
          <a:xfrm>
            <a:off x="2637155" y="4972050"/>
            <a:ext cx="5186680" cy="1141095"/>
          </a:xfrm>
          <a:prstGeom prst="rect">
            <a:avLst/>
          </a:prstGeom>
        </p:spPr>
      </p:pic>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6.1.1  天花板创建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切换至“建筑”主选项卡，单击“构建”子选项卡中的“天花板”按钮，弹出“修改|放置 天花板”选项卡，如图6-1所示。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42" name="图片 342" descr="图片14"/>
          <p:cNvPicPr>
            <a:picLocks noChangeAspect="1"/>
          </p:cNvPicPr>
          <p:nvPr>
            <p:custDataLst>
              <p:tags r:id="rId1"/>
            </p:custDataLst>
          </p:nvPr>
        </p:nvPicPr>
        <p:blipFill>
          <a:blip r:embed="rId2"/>
          <a:stretch>
            <a:fillRect/>
          </a:stretch>
        </p:blipFill>
        <p:spPr>
          <a:xfrm>
            <a:off x="1847215" y="4004945"/>
            <a:ext cx="7753985" cy="1513205"/>
          </a:xfrm>
          <a:prstGeom prst="rect">
            <a:avLst/>
          </a:prstGeom>
        </p:spPr>
      </p:pic>
    </p:spTree>
  </p:cSld>
  <p:clrMapOvr>
    <a:masterClrMapping/>
  </p:clrMapOvr>
  <p:transition spd="slow" advTm="3000">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67" name="图片 67" descr="2022-08-08 19 56 17"/>
          <p:cNvPicPr>
            <a:picLocks noChangeAspect="1"/>
          </p:cNvPicPr>
          <p:nvPr/>
        </p:nvPicPr>
        <p:blipFill>
          <a:blip r:embed="rId1"/>
          <a:stretch>
            <a:fillRect/>
          </a:stretch>
        </p:blipFill>
        <p:spPr>
          <a:xfrm>
            <a:off x="2576830" y="1434465"/>
            <a:ext cx="5733415" cy="4518660"/>
          </a:xfrm>
          <a:prstGeom prst="rect">
            <a:avLst/>
          </a:prstGeom>
        </p:spPr>
      </p:pic>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86131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三维视图：（3D）的可见性/图形替换”对话框中除了有“模型类别”选项卡外，还包括“注释类别”、“分析模型类别”、“导入的类别”和“过滤器”选项卡，其中“过滤器”选项卡主要用于根据不同的过滤条件，过滤出不同类别的图元。例如，要区分冷水管道和热水管道，可通过过滤器将它们设置成不同的颜色。</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452310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5.剖面视图与剖面框</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为方便对模型内部进行观察，可以将模型进行剖切。剖切有种方法，一种是设置剖面视图，另一种是调用剖面框命令。</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1）剖面视图</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平面视图F1，选择“视图”主选项卡，找到“创建”面板中的“剖面”按钮，如图6-62所示。单击“剖面”按钮，激活“修改|剖面”选项卡，如图6-63所示。此时，光标变成十字光标，可以直接绘制直线将模型进行剖切，并在浏览器生成剖面视图，自动命名为“剖面1”。如图6-64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69" name="图片 69" descr="2022-08-08 20 31 24(1)"/>
          <p:cNvPicPr>
            <a:picLocks noChangeAspect="1"/>
          </p:cNvPicPr>
          <p:nvPr/>
        </p:nvPicPr>
        <p:blipFill>
          <a:blip r:embed="rId1"/>
          <a:stretch>
            <a:fillRect/>
          </a:stretch>
        </p:blipFill>
        <p:spPr>
          <a:xfrm>
            <a:off x="754063" y="2252663"/>
            <a:ext cx="5266055" cy="1067435"/>
          </a:xfrm>
          <a:prstGeom prst="rect">
            <a:avLst/>
          </a:prstGeom>
        </p:spPr>
      </p:pic>
      <p:pic>
        <p:nvPicPr>
          <p:cNvPr id="71" name="图片 71" descr="2022-08-08 20 40 40"/>
          <p:cNvPicPr>
            <a:picLocks noChangeAspect="1"/>
          </p:cNvPicPr>
          <p:nvPr/>
        </p:nvPicPr>
        <p:blipFill>
          <a:blip r:embed="rId2"/>
          <a:stretch>
            <a:fillRect/>
          </a:stretch>
        </p:blipFill>
        <p:spPr>
          <a:xfrm>
            <a:off x="6679883" y="1431290"/>
            <a:ext cx="5045075" cy="4968240"/>
          </a:xfrm>
          <a:prstGeom prst="rect">
            <a:avLst/>
          </a:prstGeom>
        </p:spPr>
      </p:pic>
      <p:pic>
        <p:nvPicPr>
          <p:cNvPr id="345" name="图片 345" descr="图片18"/>
          <p:cNvPicPr>
            <a:picLocks noChangeAspect="1"/>
          </p:cNvPicPr>
          <p:nvPr>
            <p:custDataLst>
              <p:tags r:id="rId3"/>
            </p:custDataLst>
          </p:nvPr>
        </p:nvPicPr>
        <p:blipFill>
          <a:blip r:embed="rId4"/>
          <a:stretch>
            <a:fillRect/>
          </a:stretch>
        </p:blipFill>
        <p:spPr>
          <a:xfrm>
            <a:off x="695325" y="4072255"/>
            <a:ext cx="5471795" cy="1197610"/>
          </a:xfrm>
          <a:prstGeom prst="rect">
            <a:avLst/>
          </a:prstGeom>
        </p:spPr>
      </p:pic>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在视图中单击选中剖面线，自动激活“修改|视图”选项卡，如图6-65所示。此时，剖面线会显示修改控制按钮，通过这些按钮可对剖面的剖切范围、线段间隙、翻转剖面、循环剖面进行修改编辑。</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2" name="图片 72" descr="2022-08-08 20 51 55(1)"/>
          <p:cNvPicPr>
            <a:picLocks noChangeAspect="1"/>
          </p:cNvPicPr>
          <p:nvPr/>
        </p:nvPicPr>
        <p:blipFill>
          <a:blip r:embed="rId1"/>
          <a:stretch>
            <a:fillRect/>
          </a:stretch>
        </p:blipFill>
        <p:spPr>
          <a:xfrm>
            <a:off x="3138488" y="3764280"/>
            <a:ext cx="5272405" cy="829310"/>
          </a:xfrm>
          <a:prstGeom prst="rect">
            <a:avLst/>
          </a:prstGeom>
        </p:spPr>
      </p:pic>
    </p:spTree>
  </p:cSld>
  <p:clrMapOvr>
    <a:masterClrMapping/>
  </p:clrMapOvr>
  <p:transition spd="slow" advTm="3000">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4599940"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剖面线只能直线绘制，但可通过对剖面编辑修改，可形成阶梯形剖面。在“修改|视图”选项卡中选择“剖面”面板中的“拆分线段”按钮，此时，光标变成“刻刀”状，单击剖面线上需要添加转折的点并拖动鼠标，即可将直线修改为折线，如图6-66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3" name="图片 73" descr="2022-08-08 21 00 31"/>
          <p:cNvPicPr>
            <a:picLocks noChangeAspect="1"/>
          </p:cNvPicPr>
          <p:nvPr/>
        </p:nvPicPr>
        <p:blipFill>
          <a:blip r:embed="rId1"/>
          <a:stretch>
            <a:fillRect/>
          </a:stretch>
        </p:blipFill>
        <p:spPr>
          <a:xfrm>
            <a:off x="6490335" y="1078865"/>
            <a:ext cx="5269230" cy="5222240"/>
          </a:xfrm>
          <a:prstGeom prst="rect">
            <a:avLst/>
          </a:prstGeom>
        </p:spPr>
      </p:pic>
    </p:spTree>
  </p:cSld>
  <p:clrMapOvr>
    <a:masterClrMapping/>
  </p:clrMapOvr>
  <p:transition spd="slow"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剖面创建完成后，系统将自动给该剖面视图命名，一般以“剖面1”、“剖面2”等顺次命名。在项目浏览器的“剖面”视图中选择所需的剖面并右击，在弹出的快捷菜单中选择“重命名”命令，输入剖面视图名称可重命名该剖面。</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6.3 </a:t>
            </a:r>
            <a:r>
              <a:rPr lang="zh-CN" altLang="en-US" sz="3600" b="1" dirty="0">
                <a:solidFill>
                  <a:srgbClr val="BCFFFF"/>
                </a:solidFill>
                <a:latin typeface="Arial" panose="020B0604020202020204" pitchFamily="34" charset="0"/>
                <a:ea typeface="微软雅黑" panose="020B0503020204020204" pitchFamily="34" charset="-122"/>
              </a:rPr>
              <a:t>常用编辑和视图命令</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6986905"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2）剖面框</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将视图切换到三维视图，在“属性”选项板中找到“范围”，勾选“剖面框”，如图6-67所示。此时，视图中模型被一个透明的外框所包围，即剖面框，单击剖面框的的棱线，剖面框的六个面上都会出现两个对称的拖拽小三角，左键按住拖拽小三角并移动鼠标即可对模型进行剖切。如图6-68所示。按住“Shift键+滚轮”或“Shift键+右键”移动鼠标可对模型进行三维旋转观察。</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52" name="图片 452" descr="2022-08-09 14 16 46(1)"/>
          <p:cNvPicPr>
            <a:picLocks noChangeAspect="1"/>
          </p:cNvPicPr>
          <p:nvPr/>
        </p:nvPicPr>
        <p:blipFill>
          <a:blip r:embed="rId1"/>
          <a:stretch>
            <a:fillRect/>
          </a:stretch>
        </p:blipFill>
        <p:spPr>
          <a:xfrm>
            <a:off x="8778558" y="40958"/>
            <a:ext cx="1859915" cy="3932555"/>
          </a:xfrm>
          <a:prstGeom prst="rect">
            <a:avLst/>
          </a:prstGeom>
        </p:spPr>
      </p:pic>
      <p:pic>
        <p:nvPicPr>
          <p:cNvPr id="453" name="图片 453" descr="2022-08-09 14 28 50"/>
          <p:cNvPicPr>
            <a:picLocks noChangeAspect="1"/>
          </p:cNvPicPr>
          <p:nvPr/>
        </p:nvPicPr>
        <p:blipFill>
          <a:blip r:embed="rId2"/>
          <a:stretch>
            <a:fillRect/>
          </a:stretch>
        </p:blipFill>
        <p:spPr>
          <a:xfrm>
            <a:off x="8243570" y="4365625"/>
            <a:ext cx="3528060" cy="2306320"/>
          </a:xfrm>
          <a:prstGeom prst="rect">
            <a:avLst/>
          </a:prstGeom>
        </p:spPr>
      </p:pic>
    </p:spTree>
  </p:cSld>
  <p:clrMapOvr>
    <a:masterClrMapping/>
  </p:clrMapOvr>
  <p:transition spd="slow" advTm="300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4067810" y="2863850"/>
            <a:ext cx="3940175" cy="645160"/>
          </a:xfrm>
          <a:prstGeom prst="rect">
            <a:avLst/>
          </a:prstGeom>
          <a:noFill/>
          <a:ln w="9525">
            <a:noFill/>
          </a:ln>
        </p:spPr>
        <p:txBody>
          <a:bodyPr wrap="square">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 </a:t>
            </a:r>
            <a:r>
              <a:rPr lang="zh-CN" sz="3600" b="1" dirty="0">
                <a:solidFill>
                  <a:srgbClr val="BCFFFF"/>
                </a:solidFill>
                <a:latin typeface="Arial" panose="020B0604020202020204" pitchFamily="34" charset="0"/>
                <a:ea typeface="微软雅黑" panose="020B0503020204020204" pitchFamily="34" charset="-122"/>
              </a:rPr>
              <a:t>本 节 完 </a:t>
            </a:r>
            <a:r>
              <a:rPr lang="en-US" altLang="zh-CN" sz="3600" b="1" dirty="0">
                <a:solidFill>
                  <a:srgbClr val="BCFFFF"/>
                </a:solidFill>
                <a:latin typeface="Arial" panose="020B0604020202020204" pitchFamily="34" charset="0"/>
                <a:ea typeface="微软雅黑" panose="020B0503020204020204" pitchFamily="34" charset="-122"/>
              </a:rPr>
              <a:t>—</a:t>
            </a:r>
            <a:endParaRPr lang="en-US" altLang="zh-CN" sz="3600" b="1" dirty="0">
              <a:solidFill>
                <a:srgbClr val="BCFFFF"/>
              </a:solidFill>
              <a:latin typeface="Arial" panose="020B0604020202020204" pitchFamily="34" charset="0"/>
              <a:ea typeface="微软雅黑" panose="020B0503020204020204" pitchFamily="34" charset="-122"/>
            </a:endParaRPr>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341503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属性”选项板的类型选择器中修改天花板的类型。选定天花板的类型后，单击“编辑类型”进入“类型属性”对话框，对选定的天花板类型进行复制命名和材质定义。完成后单击“工具”面板中的“自动创建天花板”按钮，可以在以墙为界限的面积内创建天花板；也可以单击“天花板”面板中的“绘制天花板”按钮，进入天花板轮廓草图绘制模式，选择边界线的类型后自行创建天花板。注意绘制天花板的轮廓必须是封闭的图形。</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230695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以某办公室的天花板为例来讲解天花板创建操作。打开“建筑”主选项卡，单击“构建”子选项卡中的“天花板”按钮，在“属性”选项板的类型选择器中选择“复合天花板 600×600mm”族类型，在“约束”栏设置标高F2，设置“自标高的高度偏移”为3600，如图6-2所示。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96" name="图片 396" descr="2022-08-04 09 42 01"/>
          <p:cNvPicPr>
            <a:picLocks noChangeAspect="1"/>
          </p:cNvPicPr>
          <p:nvPr/>
        </p:nvPicPr>
        <p:blipFill>
          <a:blip r:embed="rId1"/>
          <a:stretch>
            <a:fillRect/>
          </a:stretch>
        </p:blipFill>
        <p:spPr>
          <a:xfrm>
            <a:off x="4908550" y="4074160"/>
            <a:ext cx="1506220" cy="2475230"/>
          </a:xfrm>
          <a:prstGeom prst="rect">
            <a:avLst/>
          </a:prstGeom>
        </p:spPr>
      </p:pic>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在“类型属性”对话框中复制类型“复合天花板 600×600mm”并命名为“长江楼天花板-600×600mm轴网1”，如图6-3所示。单击“确定”回到“类型属性”对话框。如图6-4所示。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97" name="图片 397" descr="2022-08-04 09 47 31"/>
          <p:cNvPicPr>
            <a:picLocks noChangeAspect="1"/>
          </p:cNvPicPr>
          <p:nvPr/>
        </p:nvPicPr>
        <p:blipFill>
          <a:blip r:embed="rId1"/>
          <a:stretch>
            <a:fillRect/>
          </a:stretch>
        </p:blipFill>
        <p:spPr>
          <a:xfrm>
            <a:off x="2199323" y="3866833"/>
            <a:ext cx="2477135" cy="981075"/>
          </a:xfrm>
          <a:prstGeom prst="rect">
            <a:avLst/>
          </a:prstGeom>
        </p:spPr>
      </p:pic>
      <p:pic>
        <p:nvPicPr>
          <p:cNvPr id="398" name="图片 398" descr="2022-08-05 14 45 02"/>
          <p:cNvPicPr>
            <a:picLocks noChangeAspect="1"/>
          </p:cNvPicPr>
          <p:nvPr/>
        </p:nvPicPr>
        <p:blipFill>
          <a:blip r:embed="rId2"/>
          <a:stretch>
            <a:fillRect/>
          </a:stretch>
        </p:blipFill>
        <p:spPr>
          <a:xfrm>
            <a:off x="5955983" y="3005138"/>
            <a:ext cx="5272405" cy="3301365"/>
          </a:xfrm>
          <a:prstGeom prst="rect">
            <a:avLst/>
          </a:prstGeom>
        </p:spPr>
      </p:pic>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119888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在“类型属性”对话框中单击“结构”右侧的“编辑”按钮，打开“编辑部件”对话框，如图6-5所示。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99" name="图片 399" descr="2022-08-05 14 48 12"/>
          <p:cNvPicPr>
            <a:picLocks noChangeAspect="1"/>
          </p:cNvPicPr>
          <p:nvPr/>
        </p:nvPicPr>
        <p:blipFill>
          <a:blip r:embed="rId1"/>
          <a:stretch>
            <a:fillRect/>
          </a:stretch>
        </p:blipFill>
        <p:spPr>
          <a:xfrm>
            <a:off x="3306445" y="2974340"/>
            <a:ext cx="5271770" cy="3312160"/>
          </a:xfrm>
          <a:prstGeom prst="rect">
            <a:avLst/>
          </a:prstGeom>
        </p:spPr>
      </p:pic>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6.1 </a:t>
            </a:r>
            <a:r>
              <a:rPr lang="zh-CN" altLang="en-US" sz="3600" b="1" dirty="0">
                <a:solidFill>
                  <a:srgbClr val="BCFFFF"/>
                </a:solidFill>
                <a:latin typeface="Arial" panose="020B0604020202020204" pitchFamily="34" charset="0"/>
                <a:ea typeface="微软雅黑" panose="020B0503020204020204" pitchFamily="34" charset="-122"/>
              </a:rPr>
              <a:t>天花板的创建</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444182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再打开“面层2［5］”结构层的“材质浏览器-天花板-扣板600×600mm”对话框，可以为扣板设置材质参数，如图6-6所示。本例我们选择默认“天花板-扣板600×600mm”材质样式。</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00" name="图片 400" descr="2022-08-05 14 53 50"/>
          <p:cNvPicPr>
            <a:picLocks noChangeAspect="1"/>
          </p:cNvPicPr>
          <p:nvPr/>
        </p:nvPicPr>
        <p:blipFill>
          <a:blip r:embed="rId1"/>
          <a:stretch>
            <a:fillRect/>
          </a:stretch>
        </p:blipFill>
        <p:spPr>
          <a:xfrm>
            <a:off x="6259513" y="1322388"/>
            <a:ext cx="5272405" cy="4463415"/>
          </a:xfrm>
          <a:prstGeom prst="rect">
            <a:avLst/>
          </a:prstGeom>
        </p:spPr>
      </p:pic>
    </p:spTree>
  </p:cSld>
  <p:clrMapOvr>
    <a:masterClrMapping/>
  </p:clrMapOvr>
  <p:transition spd="slow" advTm="3000">
    <p:random/>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PP_MARK_KEY" val="aa8c35d3-3ad6-47a2-adbb-ab96746270ba"/>
  <p:tag name="COMMONDATA" val="eyJoZGlkIjoiMGRjOGY4MWM4NWRmY2IwMDZiMjI3ODQ1ZmJlZjIzODEifQ=="/>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5653</Words>
  <Application>WPS 演示</Application>
  <PresentationFormat/>
  <Paragraphs>223</Paragraphs>
  <Slides>48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48</vt:i4>
      </vt:variant>
    </vt:vector>
  </HeadingPairs>
  <TitlesOfParts>
    <vt:vector size="63" baseType="lpstr">
      <vt:lpstr>Arial</vt:lpstr>
      <vt:lpstr>宋体</vt:lpstr>
      <vt:lpstr>Wingdings</vt:lpstr>
      <vt:lpstr>思源宋体 CN</vt:lpstr>
      <vt:lpstr>微软雅黑</vt:lpstr>
      <vt:lpstr>方正正大黑_GBK</vt:lpstr>
      <vt:lpstr>Arial Unicode MS</vt:lpstr>
      <vt:lpstr>等线 Light</vt:lpstr>
      <vt:lpstr>Calibri Light</vt:lpstr>
      <vt:lpstr>等线</vt:lpstr>
      <vt:lpstr>Calibri</vt:lpstr>
      <vt:lpstr>思源黑体 CN Normal</vt:lpstr>
      <vt:lpstr>黑体</vt:lpstr>
      <vt:lpstr>默认设计模板</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cyx</dc:creator>
  <cp:lastModifiedBy>Administrator</cp:lastModifiedBy>
  <cp:revision>56</cp:revision>
  <dcterms:created xsi:type="dcterms:W3CDTF">2022-11-25T07:10:00Z</dcterms:created>
  <dcterms:modified xsi:type="dcterms:W3CDTF">2023-10-15T09:00:35Z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37B7551209124F7BB2078CC4CA933A8F</vt:lpwstr>
  </property>
</Properties>
</file>